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69" r:id="rId2"/>
    <p:sldId id="264" r:id="rId3"/>
    <p:sldId id="633" r:id="rId4"/>
    <p:sldId id="630" r:id="rId5"/>
    <p:sldId id="636" r:id="rId6"/>
    <p:sldId id="316" r:id="rId7"/>
    <p:sldId id="643" r:id="rId8"/>
    <p:sldId id="646" r:id="rId9"/>
    <p:sldId id="647" r:id="rId10"/>
    <p:sldId id="637" r:id="rId11"/>
    <p:sldId id="640" r:id="rId12"/>
    <p:sldId id="631" r:id="rId13"/>
    <p:sldId id="641" r:id="rId14"/>
    <p:sldId id="639" r:id="rId15"/>
    <p:sldId id="648" r:id="rId16"/>
    <p:sldId id="649" r:id="rId17"/>
    <p:sldId id="650" r:id="rId18"/>
    <p:sldId id="634" r:id="rId19"/>
    <p:sldId id="635" r:id="rId20"/>
    <p:sldId id="675" r:id="rId21"/>
    <p:sldId id="677" r:id="rId22"/>
    <p:sldId id="667" r:id="rId23"/>
    <p:sldId id="653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61" r:id="rId32"/>
    <p:sldId id="663" r:id="rId33"/>
    <p:sldId id="662" r:id="rId34"/>
    <p:sldId id="279" r:id="rId35"/>
  </p:sldIdLst>
  <p:sldSz cx="12192000" cy="6858000"/>
  <p:notesSz cx="6858000" cy="9144000"/>
  <p:embeddedFontLst>
    <p:embeddedFont>
      <p:font typeface="NanumGothic" panose="020D0604000000000000" pitchFamily="34" charset="-127"/>
      <p:regular r:id="rId37"/>
      <p:bold r:id="rId38"/>
    </p:embeddedFont>
    <p:embeddedFont>
      <p:font typeface="나눔스퀘어OTF" panose="020B0600000101010101" pitchFamily="34" charset="-127"/>
      <p:regular r:id="rId39"/>
      <p:bold r:id="rId40"/>
      <p:italic r:id="rId41"/>
      <p:boldItalic r:id="rId42"/>
    </p:embeddedFont>
    <p:embeddedFont>
      <p:font typeface="NanumSquareOTF ExtraBold" panose="020F0502020204030204" pitchFamily="34" charset="0"/>
      <p:regular r:id="rId43"/>
      <p:bold r:id="rId44"/>
      <p:italic r:id="rId45"/>
      <p:boldItalic r:id="rId46"/>
    </p:embeddedFont>
    <p:embeddedFont>
      <p:font typeface="NanumSquareOTF Light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4" autoAdjust="0"/>
    <p:restoredTop sz="68567" autoAdjust="0"/>
  </p:normalViewPr>
  <p:slideViewPr>
    <p:cSldViewPr snapToGrid="0" showGuides="1">
      <p:cViewPr varScale="1">
        <p:scale>
          <a:sx n="83" d="100"/>
          <a:sy n="83" d="100"/>
        </p:scale>
        <p:origin x="1688" y="20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FCCA108E-83CE-48A1-8F21-EE728B54F4DF}" type="datetimeFigureOut">
              <a:rPr lang="ko-KR" altLang="en-US" smtClean="0"/>
              <a:pPr/>
              <a:t>2022. 10. 5.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6D035A27-F45C-48DB-B684-3AD980ADAF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6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여러분 안녕하세요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위데이터랩</a:t>
            </a:r>
            <a:r>
              <a:rPr kumimoji="1" lang="ko-KR" altLang="en-US" dirty="0"/>
              <a:t> 선임 연구원 </a:t>
            </a:r>
            <a:r>
              <a:rPr kumimoji="1" lang="ko-KR" altLang="en-US" dirty="0" err="1"/>
              <a:t>김규리입니다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오늘은 제가 수업을 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오늘 도움을 주실 </a:t>
            </a:r>
            <a:r>
              <a:rPr kumimoji="1" lang="ko-KR" altLang="en-US" dirty="0" err="1"/>
              <a:t>박소민</a:t>
            </a:r>
            <a:r>
              <a:rPr kumimoji="1" lang="ko-KR" altLang="en-US" dirty="0"/>
              <a:t> 조교님 뒤에 계시니 질문 있으시면 손 들어주세요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120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Vs</a:t>
            </a:r>
            <a:r>
              <a:rPr kumimoji="1" lang="ko-KR" altLang="en-US" dirty="0"/>
              <a:t>코드로 만드시 폴더를 열어주세요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위 사진처럼 파일들 다 </a:t>
            </a:r>
            <a:r>
              <a:rPr kumimoji="1" lang="ko-KR" altLang="en-US" dirty="0" err="1"/>
              <a:t>생기셨나요</a:t>
            </a:r>
            <a:r>
              <a:rPr kumimoji="1"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package.json</a:t>
            </a:r>
            <a:r>
              <a:rPr kumimoji="1" lang="ko-KR" altLang="en-US" dirty="0"/>
              <a:t>이 생긴 것 확인할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한번 확인해보세요</a:t>
            </a:r>
            <a:r>
              <a:rPr kumimoji="1" lang="en-US" altLang="ko-KR" dirty="0"/>
              <a:t>!</a:t>
            </a:r>
            <a:br>
              <a:rPr kumimoji="1" lang="en-US" altLang="ko-KR" dirty="0"/>
            </a:b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여러분들이 만드신 프로젝트의 정보와 사용중인 패키지에 대한 정보들이 담겨있습니다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사용할 패키지는 저마다 고유한 버전이 있으므로 기록이 필요해요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같은 패키지라도 </a:t>
            </a:r>
            <a:r>
              <a:rPr kumimoji="1" lang="ko-KR" altLang="en-US" dirty="0" err="1"/>
              <a:t>버전별로</a:t>
            </a:r>
            <a:r>
              <a:rPr kumimoji="1" lang="ko-KR" altLang="en-US" dirty="0"/>
              <a:t> 기능이 다를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그것을 </a:t>
            </a:r>
            <a:r>
              <a:rPr kumimoji="1" lang="ko-KR" altLang="en-US" dirty="0" err="1"/>
              <a:t>기록해둔</a:t>
            </a:r>
            <a:r>
              <a:rPr kumimoji="1" lang="ko-KR" altLang="en-US" dirty="0"/>
              <a:t> 것이 </a:t>
            </a:r>
            <a:r>
              <a:rPr kumimoji="1" lang="en-US" altLang="ko-KR" dirty="0" err="1"/>
              <a:t>package.json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8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313338"/>
                </a:solidFill>
                <a:effectLst/>
              </a:rPr>
              <a:t>Package.json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한번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띄어보자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다음 터미널을 켜시고 두가지 모듈을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설치할겁니다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왔다 갔다 하면서 설치하는 것 보여주기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)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두가지 설치하기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marL="228600" indent="-228600" algn="l">
              <a:buAutoNum type="arabicPeriod"/>
            </a:pP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i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body-parser</a:t>
            </a:r>
            <a:br>
              <a:rPr lang="en-US" altLang="ko-KR" b="0" i="0" dirty="0">
                <a:solidFill>
                  <a:srgbClr val="313338"/>
                </a:solidFill>
                <a:effectLst/>
              </a:rPr>
            </a:br>
            <a:r>
              <a:rPr lang="en-US" altLang="ko-KR" b="0" i="0" dirty="0">
                <a:solidFill>
                  <a:srgbClr val="313338"/>
                </a:solidFill>
                <a:effectLst/>
              </a:rPr>
              <a:t>-&gt;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packge.json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방금 설치한 모듈 추가됨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이건 어제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post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메소드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쓸 때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body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로부터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파라미터를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추출할 수 있는 유용한 모듈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marL="228600" indent="-228600" algn="l">
              <a:buAutoNum type="arabicPeriod"/>
            </a:pP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I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–D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nodemon</a:t>
            </a:r>
            <a:br>
              <a:rPr lang="en-US" altLang="ko-KR" b="0" i="0" dirty="0">
                <a:solidFill>
                  <a:srgbClr val="313338"/>
                </a:solidFill>
                <a:effectLst/>
              </a:rPr>
            </a:br>
            <a:r>
              <a:rPr lang="en-US" altLang="ko-KR" b="0" i="0" dirty="0">
                <a:solidFill>
                  <a:srgbClr val="313338"/>
                </a:solidFill>
                <a:effectLst/>
              </a:rPr>
              <a:t>-&gt;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node.js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개발 시 자바 스크립트 파일들을 수정할 때 마다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node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종료 후 다시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실행해줘야하는데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nodemon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을 쓰면 파일들을 모니터링을 계속 하고 있다가 수정될 경우에 자동으로 서버를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재실행해줌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Json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바로 추가되는 것 볼 수 있음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//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여기까지 한시간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50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노드와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semantic versioning</a:t>
            </a:r>
            <a:r>
              <a:rPr lang="ko-KR" altLang="en-US" dirty="0"/>
              <a:t>을 따른다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Semantic versioning</a:t>
            </a:r>
            <a:r>
              <a:rPr lang="ko-KR" altLang="en-US" dirty="0"/>
              <a:t>은 소프트웨어의 버전 변경 규칙에 대한 제안이다</a:t>
            </a:r>
            <a:r>
              <a:rPr lang="en-US" altLang="ko-KR" dirty="0"/>
              <a:t>. Semantic versioning</a:t>
            </a:r>
            <a:r>
              <a:rPr lang="ko-KR" altLang="en-US" dirty="0"/>
              <a:t>을 </a:t>
            </a:r>
            <a:r>
              <a:rPr lang="ko-KR" altLang="en-US" dirty="0" err="1"/>
              <a:t>줄인게</a:t>
            </a:r>
            <a:r>
              <a:rPr lang="ko-KR" altLang="en-US" dirty="0"/>
              <a:t> </a:t>
            </a:r>
            <a:r>
              <a:rPr lang="en-US" altLang="ko-KR" dirty="0" err="1"/>
              <a:t>semver</a:t>
            </a:r>
            <a:r>
              <a:rPr lang="ko-KR" altLang="en-US" dirty="0"/>
              <a:t>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버전이 </a:t>
            </a:r>
            <a:r>
              <a:rPr lang="en-US" altLang="ko-KR" dirty="0"/>
              <a:t>major, minor, patch</a:t>
            </a:r>
            <a:r>
              <a:rPr lang="ko-KR" altLang="en-US" dirty="0"/>
              <a:t>로 나누어져 표시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 err="1"/>
              <a:t>파일보면</a:t>
            </a:r>
            <a:r>
              <a:rPr lang="ko-KR" altLang="en-US" dirty="0"/>
              <a:t> 그렇게 되어있음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Major </a:t>
            </a:r>
            <a:r>
              <a:rPr lang="ko-KR" altLang="en-US" dirty="0"/>
              <a:t>올라가면 </a:t>
            </a:r>
            <a:r>
              <a:rPr lang="en-US" altLang="ko-KR" dirty="0"/>
              <a:t>minor, patch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 err="1"/>
              <a:t>이됨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디테일하게</a:t>
            </a:r>
            <a:r>
              <a:rPr lang="ko-KR" altLang="en-US" dirty="0"/>
              <a:t> 알아보면 흥미롭다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74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참고만 하자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흔히 라이브러리 버전을 확인하려면 </a:t>
            </a:r>
            <a:r>
              <a:rPr lang="en" altLang="ko-KR" b="0" i="0" dirty="0" err="1">
                <a:solidFill>
                  <a:srgbClr val="555555"/>
                </a:solidFill>
                <a:effectLst/>
                <a:latin typeface="Noto Sans KR"/>
              </a:rPr>
              <a:t>package.json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보고 버전을 확인하곤 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" altLang="ko-KR" b="0" i="0" dirty="0" err="1">
                <a:solidFill>
                  <a:srgbClr val="555555"/>
                </a:solidFill>
                <a:effectLst/>
                <a:latin typeface="Noto Sans KR"/>
              </a:rPr>
              <a:t>package.json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적혀있는 버전은 특정 버전이 아니라 버전의 범위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KR"/>
              </a:rPr>
              <a:t>version range)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의미한다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예를 들어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^16.9.0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버전에서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^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" altLang="ko-KR" b="0" i="0" dirty="0" err="1">
                <a:solidFill>
                  <a:srgbClr val="555555"/>
                </a:solidFill>
                <a:effectLst/>
                <a:latin typeface="Noto Sans KR"/>
              </a:rPr>
              <a:t>npm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KR"/>
              </a:rPr>
              <a:t> install &lt;package&gt;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명령어의 기본 설정으로 이후 버전을 허용하지만 메이저 버전은 그대로 유지하라는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dirty="0"/>
              <a:t>특정 모듈이 필요하다면 </a:t>
            </a: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ko-KR" altLang="en-US" dirty="0"/>
              <a:t>모듈 이름 </a:t>
            </a:r>
            <a:r>
              <a:rPr lang="en-US" altLang="ko-KR" dirty="0"/>
              <a:t>@</a:t>
            </a:r>
            <a:r>
              <a:rPr lang="ko-KR" altLang="en-US" dirty="0"/>
              <a:t> 버전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739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반복되어 사용될 명령어는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안의 스크립트로 관리한다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현재는 </a:t>
            </a:r>
            <a:r>
              <a:rPr lang="en-US" altLang="ko-KR" dirty="0"/>
              <a:t>start</a:t>
            </a:r>
            <a:r>
              <a:rPr lang="ko-KR" altLang="en-US" dirty="0"/>
              <a:t>라는 곳에 </a:t>
            </a:r>
            <a:r>
              <a:rPr lang="en-US" altLang="ko-KR" dirty="0" err="1"/>
              <a:t>nodemon</a:t>
            </a:r>
            <a:r>
              <a:rPr lang="en-US" altLang="ko-KR" dirty="0"/>
              <a:t> ./bin/www</a:t>
            </a:r>
            <a:r>
              <a:rPr lang="ko-KR" altLang="en-US" dirty="0"/>
              <a:t>가 </a:t>
            </a:r>
            <a:r>
              <a:rPr lang="ko-KR" altLang="en-US" dirty="0" err="1"/>
              <a:t>할당되어있어요</a:t>
            </a:r>
            <a:r>
              <a:rPr lang="en-US" altLang="ko-KR" dirty="0"/>
              <a:t>.</a:t>
            </a:r>
            <a:r>
              <a:rPr lang="ko-KR" altLang="en-US" dirty="0"/>
              <a:t> 이 명령어가 아까 설치한 </a:t>
            </a:r>
            <a:r>
              <a:rPr lang="en-US" altLang="ko-KR" dirty="0" err="1"/>
              <a:t>nodemon</a:t>
            </a:r>
            <a:r>
              <a:rPr lang="ko-KR" altLang="en-US" dirty="0" err="1"/>
              <a:t>으로</a:t>
            </a:r>
            <a:r>
              <a:rPr lang="ko-KR" altLang="en-US" dirty="0"/>
              <a:t> 서버가 멈추지 않게 실행하라는 뜻임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자주 쓰는 명령어이기때문에 </a:t>
            </a:r>
            <a:r>
              <a:rPr lang="en-US" altLang="ko-KR" dirty="0"/>
              <a:t>script</a:t>
            </a:r>
            <a:r>
              <a:rPr lang="ko-KR" altLang="en-US" dirty="0"/>
              <a:t>에 자동으로 저장해두는 것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endParaRPr lang="en-US" altLang="ko-KR" dirty="0"/>
          </a:p>
          <a:p>
            <a:pPr algn="l"/>
            <a:r>
              <a:rPr lang="ko-KR" altLang="en-US" dirty="0"/>
              <a:t>등록한 스크립트는 </a:t>
            </a:r>
            <a:r>
              <a:rPr lang="en-US" altLang="ko-KR" dirty="0" err="1"/>
              <a:t>npm</a:t>
            </a:r>
            <a:r>
              <a:rPr lang="ko-KR" altLang="en-US" dirty="0"/>
              <a:t> </a:t>
            </a:r>
            <a:r>
              <a:rPr lang="en-US" altLang="ko-KR" dirty="0"/>
              <a:t>run</a:t>
            </a:r>
            <a:r>
              <a:rPr lang="ko-KR" altLang="en-US" dirty="0"/>
              <a:t> 스크립트 이름으로 실행</a:t>
            </a:r>
            <a:endParaRPr lang="en-US" altLang="ko-KR" dirty="0"/>
          </a:p>
          <a:p>
            <a:pPr algn="l"/>
            <a:r>
              <a:rPr lang="ko-KR" altLang="en-US" dirty="0"/>
              <a:t>스크립트 이름이 </a:t>
            </a:r>
            <a:r>
              <a:rPr lang="en-US" altLang="ko-KR" dirty="0"/>
              <a:t>start</a:t>
            </a:r>
            <a:r>
              <a:rPr lang="ko-KR" altLang="en-US" dirty="0"/>
              <a:t>일 경우 </a:t>
            </a:r>
            <a:r>
              <a:rPr lang="en-US" altLang="ko-KR" dirty="0"/>
              <a:t>run</a:t>
            </a:r>
            <a:r>
              <a:rPr lang="ko-KR" altLang="en-US" dirty="0"/>
              <a:t> 생략 가능 </a:t>
            </a:r>
            <a:endParaRPr lang="en-US" altLang="ko-KR" dirty="0"/>
          </a:p>
          <a:p>
            <a:pPr algn="l"/>
            <a:r>
              <a:rPr lang="en-US" altLang="ko-KR" dirty="0"/>
              <a:t>Ex.</a:t>
            </a:r>
            <a:r>
              <a:rPr lang="ko-KR" altLang="en-US" dirty="0"/>
              <a:t> </a:t>
            </a:r>
            <a:r>
              <a:rPr lang="en-US" altLang="ko-KR" dirty="0" err="1"/>
              <a:t>Npm</a:t>
            </a:r>
            <a:r>
              <a:rPr lang="ko-KR" altLang="en-US" dirty="0"/>
              <a:t> </a:t>
            </a:r>
            <a:r>
              <a:rPr lang="en-US" altLang="ko-KR" dirty="0"/>
              <a:t>start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89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명령어 </a:t>
            </a:r>
            <a:r>
              <a:rPr kumimoji="1" lang="en-US" altLang="ko-KR" dirty="0"/>
              <a:t>start </a:t>
            </a:r>
            <a:r>
              <a:rPr kumimoji="1" lang="ko-KR" altLang="en-US" dirty="0"/>
              <a:t>입력 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여기까지 잘 되는지 확인하기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014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Express </a:t>
            </a:r>
            <a:r>
              <a:rPr kumimoji="1" lang="ko-KR" altLang="en-US" dirty="0"/>
              <a:t>구조 한번 보자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Bin/www: http </a:t>
            </a:r>
            <a:r>
              <a:rPr kumimoji="1" lang="ko-KR" altLang="en-US" dirty="0"/>
              <a:t>서버 설정 및 생성하는 파일</a:t>
            </a:r>
            <a:endParaRPr kumimoji="1" lang="en-US" altLang="ko-KR" dirty="0"/>
          </a:p>
          <a:p>
            <a:r>
              <a:rPr kumimoji="1" lang="en-US" altLang="ko-KR" dirty="0" err="1"/>
              <a:t>Node_modules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다운받은 의존 패키지들의 위치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직접 수정할 일이 많지 않음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: view</a:t>
            </a:r>
            <a:r>
              <a:rPr kumimoji="1" lang="ko-KR" altLang="en-US" dirty="0"/>
              <a:t> 엔진 및 라우팅 기능을 하는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 객체를 세팅</a:t>
            </a:r>
            <a:endParaRPr kumimoji="1" lang="en-US" altLang="ko-KR" dirty="0"/>
          </a:p>
          <a:p>
            <a:r>
              <a:rPr kumimoji="1" lang="en-US" altLang="ko-KR" dirty="0"/>
              <a:t>Route:</a:t>
            </a:r>
            <a:r>
              <a:rPr kumimoji="1" lang="ko-KR" altLang="en-US" dirty="0"/>
              <a:t> 길을 만들어주는 역할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90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 </a:t>
            </a:r>
            <a:r>
              <a:rPr kumimoji="1" lang="ko-KR" altLang="en-US" dirty="0"/>
              <a:t>서버 생성되고 </a:t>
            </a:r>
            <a:r>
              <a:rPr kumimoji="1" lang="en-US" altLang="ko-KR" dirty="0"/>
              <a:t>bin/www</a:t>
            </a:r>
            <a:r>
              <a:rPr kumimoji="1" lang="ko-KR" altLang="en-US" dirty="0"/>
              <a:t>로 시작 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 err="1"/>
              <a:t>App.js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route</a:t>
            </a:r>
            <a:r>
              <a:rPr kumimoji="1" lang="ko-KR" altLang="en-US" dirty="0"/>
              <a:t>에 있는 </a:t>
            </a:r>
            <a:r>
              <a:rPr kumimoji="1" lang="en-US" altLang="ko-KR" dirty="0" err="1"/>
              <a:t>js</a:t>
            </a:r>
            <a:r>
              <a:rPr kumimoji="1" lang="ko-KR" altLang="en-US" dirty="0"/>
              <a:t> 파일들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여기서 </a:t>
            </a:r>
            <a:r>
              <a:rPr kumimoji="1" lang="en-US" altLang="ko-KR" dirty="0" err="1"/>
              <a:t>req,res</a:t>
            </a:r>
            <a:r>
              <a:rPr kumimoji="1" lang="ko-KR" altLang="en-US" dirty="0"/>
              <a:t>처리</a:t>
            </a:r>
            <a:r>
              <a:rPr kumimoji="1" lang="en-US" altLang="ko-KR" dirty="0"/>
              <a:t>),</a:t>
            </a:r>
            <a:r>
              <a:rPr kumimoji="1" lang="ko-KR" altLang="en-US" dirty="0"/>
              <a:t> 그리고 길이 만들어짐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</a:p>
          <a:p>
            <a:r>
              <a:rPr kumimoji="1" lang="ko-KR" altLang="en-US" dirty="0"/>
              <a:t> 요청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응답에 알맞는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 로 넘어가요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요청이 </a:t>
            </a:r>
            <a:r>
              <a:rPr kumimoji="1" lang="ko-KR" altLang="en-US" dirty="0" err="1"/>
              <a:t>들어올때마다</a:t>
            </a:r>
            <a:r>
              <a:rPr kumimoji="1" lang="ko-KR" altLang="en-US" dirty="0"/>
              <a:t> 이 </a:t>
            </a:r>
            <a:r>
              <a:rPr kumimoji="1" lang="ko-KR" altLang="en-US" dirty="0" err="1"/>
              <a:t>싸이클로</a:t>
            </a:r>
            <a:r>
              <a:rPr kumimoji="1" lang="ko-KR" altLang="en-US" dirty="0"/>
              <a:t> 실행됨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//</a:t>
            </a:r>
            <a:r>
              <a:rPr kumimoji="1" lang="ko-KR" altLang="en-US" dirty="0"/>
              <a:t>여기까지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분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77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프론트엔드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즉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화면부분은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이라는 것 이용할 예정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정적인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언어잖아요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~!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자바스크립트를 함께 사용해서  동적인 요소를 넣기 용이합니다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만약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name=world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있고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이런식으로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name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변수를 사용할 수 있어요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이런식으로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코드 작성이 되어 있으면 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out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식으로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변형이됩니다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</a:p>
          <a:p>
            <a:endParaRPr lang="ko-KR" altLang="en-US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템플릿엔진은 자바스크립트를 사용해서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렌더링 할 수 있게 해줌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9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 err="1"/>
              <a:t>ejs</a:t>
            </a:r>
            <a:r>
              <a:rPr lang="ko-KR" altLang="en-US" dirty="0" err="1"/>
              <a:t>를</a:t>
            </a:r>
            <a:r>
              <a:rPr lang="ko-KR" altLang="en-US" dirty="0"/>
              <a:t> 사용할 것 </a:t>
            </a:r>
            <a:endParaRPr lang="en" altLang="ko-KR" dirty="0"/>
          </a:p>
          <a:p>
            <a:r>
              <a:rPr lang="en" altLang="ko-KR" dirty="0"/>
              <a:t>EJS</a:t>
            </a:r>
            <a:r>
              <a:rPr lang="ko-KR" altLang="en-US" dirty="0"/>
              <a:t>는 </a:t>
            </a:r>
            <a:r>
              <a:rPr lang="en" altLang="ko-KR" dirty="0"/>
              <a:t>Node.js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 </a:t>
            </a:r>
            <a:r>
              <a:rPr lang="en" altLang="ko-KR" dirty="0"/>
              <a:t>Express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많이 사용되고 있는 템플릿 엔진이다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Jade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라는 템플릿도 있는데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dirty="0"/>
              <a:t>Jade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템플릿은 </a:t>
            </a:r>
            <a:r>
              <a:rPr lang="en" altLang="ko-KR" dirty="0"/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작성법이 많이 다른 반면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br>
              <a:rPr lang="ko-KR" altLang="en-US" dirty="0"/>
            </a:br>
            <a:r>
              <a:rPr lang="en" altLang="ko-KR" dirty="0" err="1"/>
              <a:t>ejs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기존의 </a:t>
            </a:r>
            <a:r>
              <a:rPr lang="en" altLang="ko-KR" dirty="0"/>
              <a:t>HTML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문법과 비슷하다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태그가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이 태그들이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사용하는 태그와 거의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비슷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br>
              <a:rPr lang="ko-KR" altLang="en-US" dirty="0"/>
            </a:br>
            <a:r>
              <a:rPr lang="ko-KR" altLang="en-US" dirty="0"/>
              <a:t>그래서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더욱 쉽게 서버의 데이터를 사용하거나 코드를 실행할 수 있는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장점이있다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9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오늘 배울 내용의 목차입니다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어제 수업에서 실습을 해보시면서 </a:t>
            </a:r>
            <a:r>
              <a:rPr kumimoji="1" lang="en-US" altLang="ko-KR" dirty="0"/>
              <a:t>http</a:t>
            </a:r>
            <a:r>
              <a:rPr kumimoji="1" lang="ko-KR" altLang="en-US" dirty="0"/>
              <a:t>에 대한 개념을 어느정도 익히셨고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감이 </a:t>
            </a:r>
            <a:r>
              <a:rPr kumimoji="1" lang="ko-KR" altLang="en-US" dirty="0" err="1"/>
              <a:t>올거에요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어제는 어떻게 통신을 하는구나</a:t>
            </a:r>
            <a:r>
              <a:rPr kumimoji="1" lang="en-US" altLang="ko-KR" dirty="0"/>
              <a:t>~</a:t>
            </a:r>
            <a:r>
              <a:rPr kumimoji="1" lang="ko-KR" altLang="en-US" dirty="0"/>
              <a:t> 정도 감을 잡는 거였다면</a:t>
            </a:r>
            <a:endParaRPr kumimoji="1" lang="en-US" altLang="ko-KR" dirty="0"/>
          </a:p>
          <a:p>
            <a:r>
              <a:rPr kumimoji="1" lang="ko-KR" altLang="en-US" dirty="0"/>
              <a:t>오늘은 실제로 어떻게 사용을 하는지 직접 배우는 시간을 가지겠습니다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오늘 오류가 많이 날 수 있어요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 괜찮으니 자유롭게 손 들어주시면 </a:t>
            </a:r>
            <a:r>
              <a:rPr kumimoji="1" lang="ko-KR" altLang="en-US" dirty="0" err="1"/>
              <a:t>도움드리도록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프레임워크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package.json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semver</a:t>
            </a:r>
            <a:r>
              <a:rPr kumimoji="1" lang="ko-KR" altLang="en-US" dirty="0" err="1"/>
              <a:t>버저닝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 서버 구축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template engine</a:t>
            </a:r>
            <a:r>
              <a:rPr kumimoji="1" lang="ko-KR" altLang="en-US" dirty="0"/>
              <a:t> 굉장히 낯선 용어가 많죠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다 </a:t>
            </a:r>
            <a:r>
              <a:rPr kumimoji="1" lang="ko-KR" altLang="en-US" dirty="0" err="1"/>
              <a:t>배울거고</a:t>
            </a:r>
            <a:r>
              <a:rPr kumimoji="1" lang="ko-KR" altLang="en-US" dirty="0"/>
              <a:t> 실습으로 지난주에 짧게 봤던 기상청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직접 사용해봅시다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479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다른 점은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에서는 변수를 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&lt;%=%&gt;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감싼다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괄호와 나누기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25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그리고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보시면 이게 흔하게 보이는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코드죠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이렇게 태그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사용하는것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일반 프로그래밍언어와 특성이 매우 다르다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조금 더 이해하기가 쉬워요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동적으로 사용 가능하고 쉬움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90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한시간 반 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지난 주차에 접속하셨던 데이터 포털에 접속해봅시다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검색해서 필요한 오픈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찾기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단기예보로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검색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7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오른쪽 상단 활용 신청하기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활용 신청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dirty="0"/>
              <a:t>-&gt; </a:t>
            </a:r>
            <a:r>
              <a:rPr lang="ko-KR" altLang="en-US" dirty="0"/>
              <a:t>활용 목적 채우기</a:t>
            </a:r>
            <a:r>
              <a:rPr lang="en-US" altLang="ko-KR" dirty="0"/>
              <a:t> (</a:t>
            </a:r>
            <a:r>
              <a:rPr lang="ko-KR" altLang="en-US" dirty="0"/>
              <a:t>이미 신청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08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Key </a:t>
            </a:r>
            <a:r>
              <a:rPr kumimoji="1" lang="ko-KR" altLang="en-US" dirty="0"/>
              <a:t>값 받기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받은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값을 복사하여 </a:t>
            </a:r>
            <a:r>
              <a:rPr kumimoji="1" lang="ko-KR" altLang="en-US" dirty="0" err="1"/>
              <a:t>활용신청</a:t>
            </a:r>
            <a:r>
              <a:rPr kumimoji="1" lang="ko-KR" altLang="en-US" dirty="0"/>
              <a:t> 상세 기능 정보에서 </a:t>
            </a:r>
            <a:br>
              <a:rPr kumimoji="1" lang="en-US" altLang="ko-KR" dirty="0"/>
            </a:br>
            <a:r>
              <a:rPr kumimoji="1" lang="ko-KR" altLang="en-US" dirty="0"/>
              <a:t>데이터 넣어서 테스트 가능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servicekey</a:t>
            </a:r>
            <a:r>
              <a:rPr kumimoji="1" lang="ko-KR" altLang="en-US" dirty="0"/>
              <a:t>넣고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날짜 오늘 날짜로 바꾸기</a:t>
            </a:r>
            <a:r>
              <a:rPr kumimoji="1" lang="en-US" altLang="ko-KR" dirty="0"/>
              <a:t>, JSON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7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결과</a:t>
            </a:r>
            <a:endParaRPr kumimoji="1" lang="en-US" altLang="ko-KR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주소 보면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확인할 수 있음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b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</a:b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실습에서 노드를 사용해도 </a:t>
            </a:r>
            <a:r>
              <a:rPr kumimoji="1" lang="ko-KR" altLang="en-US" sz="1200" kern="1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쿼리스트링</a:t>
            </a:r>
            <a:r>
              <a:rPr kumimoji="1" lang="ko-KR" altLang="en-US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이용하여 정보 요청할 예정임</a:t>
            </a:r>
            <a:r>
              <a:rPr kumimoji="1" lang="en-US" altLang="ko-KR" sz="1200" kern="1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1" lang="ko-KR" altLang="en-US" sz="1200" kern="1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08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신청 완료 후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상세 설명 페이지 들어가서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참고문서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다운로드하기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쿼리스트링으로 보내야하는  필요한 데이터들 있음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그래서 오픈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쓸 때는 이 문서들을 기준으로 그에 맞게 개발을 하면 </a:t>
            </a:r>
            <a:r>
              <a:rPr lang="ko-KR" altLang="en-US" dirty="0" err="1"/>
              <a:t>되는겁니다</a:t>
            </a:r>
            <a:r>
              <a:rPr lang="en-US" altLang="ko-KR" dirty="0"/>
              <a:t>!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실제로 보여드리기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59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Weather </a:t>
            </a:r>
            <a:r>
              <a:rPr kumimoji="1" lang="ko-KR" altLang="en-US" dirty="0"/>
              <a:t>설치하는 실습인데 아까 해봤으니 여기는 넘어가고 코드 </a:t>
            </a:r>
            <a:r>
              <a:rPr kumimoji="1" lang="ko-KR" altLang="en-US" dirty="0" err="1"/>
              <a:t>제공해드릴게요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코드 다운로드하고 </a:t>
            </a:r>
            <a:r>
              <a:rPr kumimoji="1" lang="en-US" altLang="ko-KR" dirty="0"/>
              <a:t>vs</a:t>
            </a:r>
            <a:r>
              <a:rPr kumimoji="1" lang="ko-KR" altLang="en-US" dirty="0"/>
              <a:t>코드로 실행</a:t>
            </a:r>
            <a:r>
              <a:rPr kumimoji="1" lang="en-US" altLang="ko-KR" dirty="0"/>
              <a:t>!)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en-US" altLang="ko-KR" dirty="0" err="1"/>
              <a:t>Npm</a:t>
            </a:r>
            <a:r>
              <a:rPr kumimoji="1" lang="ko-KR" altLang="en-US" dirty="0"/>
              <a:t> </a:t>
            </a:r>
            <a:r>
              <a:rPr kumimoji="1" lang="en-US" altLang="ko-KR" dirty="0"/>
              <a:t>install</a:t>
            </a:r>
            <a:r>
              <a:rPr kumimoji="1" lang="ko-KR" altLang="en-US" dirty="0"/>
              <a:t> 할 것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661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첫번째로 여러분 프레임워크 아시나요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b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우선 대부분 협업을 할 때 프레임워크라는 것을 사용합니다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그래서 이게 뭔지 알아야해요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b="0" i="0" dirty="0">
              <a:solidFill>
                <a:srgbClr val="50505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개발자의 개발 경험이나 스타일에 따라 소스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코드의 형태가 다르다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개인이 운영하는 시스템일 경우에는 큰 문제가 되지는 않지만 여러 사람이 공동작업을 진행할 경우 문제가 발생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서로의 결과물을 공유하는 데 있어서 상대방의 스타일을 이해하는데 시간이 필요하며 개발 스킬의 차이가 클 경우 이해하기 힘든 경우도 발생한다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그래서 같이 작업하는 방법을 </a:t>
            </a:r>
            <a:r>
              <a:rPr lang="ko-KR" altLang="en-US" b="0" i="0" dirty="0" err="1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정의해둔것이</a:t>
            </a:r>
            <a:r>
              <a:rPr lang="ko-KR" altLang="en-US" b="0" i="0" dirty="0">
                <a:solidFill>
                  <a:srgbClr val="50505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프레임워크</a:t>
            </a:r>
            <a:endParaRPr lang="en-US" altLang="ko-KR" b="0" i="0" dirty="0">
              <a:solidFill>
                <a:srgbClr val="50505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/>
          </a:p>
          <a:p>
            <a:r>
              <a:rPr lang="ko-KR" altLang="en-US" dirty="0"/>
              <a:t>비슷한 개념으로 라이브러리가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라이브러리와 프레임워크의 가장 큰 차이는 제어 흐름에 대한 </a:t>
            </a:r>
            <a:r>
              <a:rPr lang="ko-KR" altLang="en-US" dirty="0" err="1"/>
              <a:t>주도성이</a:t>
            </a:r>
            <a:r>
              <a:rPr lang="ko-KR" altLang="en-US" dirty="0"/>
              <a:t> 어디에 있느냐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프레임워크는 전체적인 흐름을 스스로가 쥐고 있으며 사용자는 그 안에서 필요한 코드를 사용자마다 다르게 짜 </a:t>
            </a:r>
            <a:r>
              <a:rPr lang="ko-KR" altLang="en-US" dirty="0" err="1"/>
              <a:t>넣는것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반면에 라이브러리는 사용자가 전체적인 흐름을 만들고 필요한 라이브러리를 가져다 쓰는 것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프레임워크가 여러분의 코드를 부르는 것</a:t>
            </a:r>
            <a:r>
              <a:rPr lang="en-US" altLang="ko-KR" dirty="0"/>
              <a:t>. </a:t>
            </a:r>
            <a:r>
              <a:rPr lang="ko-KR" altLang="en-US" dirty="0"/>
              <a:t>프레임워크가 우리한테 </a:t>
            </a:r>
            <a:r>
              <a:rPr lang="ko-KR" altLang="en-US" dirty="0" err="1"/>
              <a:t>하라는대로</a:t>
            </a:r>
            <a:r>
              <a:rPr lang="ko-KR" altLang="en-US" dirty="0"/>
              <a:t> 해야 함 </a:t>
            </a:r>
            <a:r>
              <a:rPr lang="en-US" altLang="ko-KR" dirty="0"/>
              <a:t>(</a:t>
            </a:r>
            <a:r>
              <a:rPr lang="ko-KR" altLang="en-US" dirty="0"/>
              <a:t>어디에 코드를 넣어야 하는지 등</a:t>
            </a:r>
            <a:r>
              <a:rPr lang="en-US" altLang="ko-KR" dirty="0"/>
              <a:t>)</a:t>
            </a:r>
            <a:r>
              <a:rPr lang="ko-KR" altLang="en-US" dirty="0"/>
              <a:t> 집의 존재라고하면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라이브러리는 자재이다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내가 필요할 때 소환</a:t>
            </a:r>
            <a:r>
              <a:rPr lang="en-US" altLang="ko-KR" dirty="0"/>
              <a:t>. </a:t>
            </a:r>
            <a:r>
              <a:rPr lang="ko-KR" altLang="en-US" dirty="0"/>
              <a:t>필요하면 딴 것으로 대체</a:t>
            </a:r>
            <a:r>
              <a:rPr lang="en-US" altLang="ko-KR" dirty="0"/>
              <a:t>. (</a:t>
            </a:r>
            <a:r>
              <a:rPr lang="ko-KR" altLang="en-US" dirty="0" err="1"/>
              <a:t>시간절약하려고</a:t>
            </a:r>
            <a:r>
              <a:rPr lang="ko-KR" altLang="en-US" dirty="0"/>
              <a:t> 소환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프레임워크는 코드를 호출하고 코드가 라이브러리를 호출하는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근데 회색의 영역</a:t>
            </a:r>
            <a:r>
              <a:rPr lang="en-US" altLang="ko-KR" dirty="0"/>
              <a:t>. </a:t>
            </a:r>
            <a:r>
              <a:rPr lang="ko-KR" altLang="en-US" dirty="0"/>
              <a:t>하나에만 속하는 것은 아님</a:t>
            </a:r>
            <a:r>
              <a:rPr lang="en-US" altLang="ko-KR" dirty="0"/>
              <a:t>. (</a:t>
            </a:r>
            <a:r>
              <a:rPr lang="ko-KR" altLang="en-US" dirty="0"/>
              <a:t>내가 필요할 때 소환하는 것이</a:t>
            </a:r>
            <a:r>
              <a:rPr lang="en-US" altLang="ko-KR" dirty="0"/>
              <a:t>, </a:t>
            </a:r>
            <a:r>
              <a:rPr lang="ko-KR" altLang="en-US" dirty="0"/>
              <a:t>컴포넌트를 불러오기도 하면</a:t>
            </a:r>
            <a:r>
              <a:rPr lang="en-US" altLang="ko-KR" dirty="0"/>
              <a:t>.. </a:t>
            </a:r>
            <a:r>
              <a:rPr lang="ko-KR" altLang="en-US" dirty="0"/>
              <a:t>둘 중 대체 </a:t>
            </a:r>
            <a:r>
              <a:rPr lang="ko-KR" altLang="en-US" dirty="0" err="1"/>
              <a:t>뭐야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중요한 것은 아닌데 개념상으로 차이점 아는게 중요</a:t>
            </a:r>
            <a:r>
              <a:rPr lang="en-US" altLang="ko-KR" dirty="0"/>
              <a:t>!]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구현하기 위해서 사용할 모듈 설명해드릴게요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첫번째로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Request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모듈 사용한다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일단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오픈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api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쓰기 위해서 쿼리스트링으로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servicekey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pageNo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날짜를 보내야했어요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그러기 위해서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이 필요하죠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을 만들어주고 그 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요청을 보내고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response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를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받을 수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있도록하는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모듈이 필요합니다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콜백함수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이요할거에요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Url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을 보내면서 오픈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api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 데이터를 요청하겠죠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그 데이터를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object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라는 변수로 받아오는 코드입니다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!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아주 기본적인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코드에요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~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9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다음으로 </a:t>
            </a:r>
            <a:r>
              <a:rPr lang="en-US" altLang="ko-KR" dirty="0"/>
              <a:t>moment</a:t>
            </a:r>
            <a:r>
              <a:rPr lang="ko-KR" altLang="en-US" dirty="0"/>
              <a:t> 모듈 </a:t>
            </a:r>
            <a:r>
              <a:rPr lang="ko-KR" altLang="en-US" dirty="0" err="1"/>
              <a:t>사용할거에요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단기 </a:t>
            </a:r>
            <a:r>
              <a:rPr lang="ko-KR" altLang="en-US" dirty="0" err="1"/>
              <a:t>예보니까</a:t>
            </a:r>
            <a:r>
              <a:rPr lang="ko-KR" altLang="en-US" dirty="0"/>
              <a:t> 오늘의 날씨 정보를 </a:t>
            </a:r>
            <a:r>
              <a:rPr lang="ko-KR" altLang="en-US" dirty="0" err="1"/>
              <a:t>받아올거에요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쿼리스트링으로  </a:t>
            </a:r>
            <a:r>
              <a:rPr lang="en-US" altLang="ko-KR" dirty="0"/>
              <a:t>Date</a:t>
            </a:r>
            <a:r>
              <a:rPr lang="ko-KR" altLang="en-US" dirty="0"/>
              <a:t>에 현재 날짜를 </a:t>
            </a:r>
            <a:r>
              <a:rPr lang="ko-KR" altLang="en-US" dirty="0" err="1"/>
              <a:t>보내줄거거든요</a:t>
            </a:r>
            <a:r>
              <a:rPr lang="en-US" altLang="ko-KR" dirty="0"/>
              <a:t>?.</a:t>
            </a:r>
            <a:r>
              <a:rPr lang="ko-KR" altLang="en-US" dirty="0"/>
              <a:t> 그때 </a:t>
            </a:r>
            <a:r>
              <a:rPr lang="en-US" altLang="ko-KR" dirty="0"/>
              <a:t>moment </a:t>
            </a:r>
            <a:r>
              <a:rPr lang="ko-KR" altLang="en-US" dirty="0"/>
              <a:t>모듈 사용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위치를 서울로 설정하고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format</a:t>
            </a:r>
            <a:r>
              <a:rPr lang="ko-KR" altLang="en-US" dirty="0"/>
              <a:t>을 저희가 </a:t>
            </a:r>
            <a:r>
              <a:rPr lang="ko-KR" altLang="en-US" dirty="0" err="1"/>
              <a:t>받고싶은</a:t>
            </a:r>
            <a:r>
              <a:rPr lang="ko-KR" altLang="en-US" dirty="0"/>
              <a:t> 형식으로 지정해줍니다</a:t>
            </a:r>
            <a:r>
              <a:rPr lang="en-US" altLang="ko-KR" dirty="0"/>
              <a:t>.</a:t>
            </a:r>
            <a:r>
              <a:rPr lang="ko-KR" altLang="en-US" dirty="0"/>
              <a:t> 가장 </a:t>
            </a:r>
            <a:r>
              <a:rPr lang="ko-KR" altLang="en-US" dirty="0" err="1"/>
              <a:t>위에있는</a:t>
            </a:r>
            <a:r>
              <a:rPr lang="ko-KR" altLang="en-US" dirty="0"/>
              <a:t> </a:t>
            </a:r>
            <a:r>
              <a:rPr lang="en-US" altLang="ko-KR" dirty="0"/>
              <a:t>format</a:t>
            </a:r>
            <a:r>
              <a:rPr lang="ko-KR" altLang="en-US" dirty="0" err="1"/>
              <a:t>으로</a:t>
            </a:r>
            <a:r>
              <a:rPr lang="ko-KR" altLang="en-US" dirty="0"/>
              <a:t> 쿼리스트링을 보내야해요</a:t>
            </a:r>
            <a:r>
              <a:rPr lang="en-US" altLang="ko-KR" dirty="0"/>
              <a:t>!</a:t>
            </a:r>
            <a:r>
              <a:rPr lang="ko-KR" altLang="en-US" dirty="0"/>
              <a:t> 그래서 이렇게 패턴 지정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이거 </a:t>
            </a:r>
            <a:r>
              <a:rPr lang="ko-KR" altLang="en-US" dirty="0" err="1"/>
              <a:t>사용하셔야하니까</a:t>
            </a:r>
            <a:r>
              <a:rPr lang="ko-KR" altLang="en-US" dirty="0"/>
              <a:t> 지금 어떻게 사용하는지 확인해주세요</a:t>
            </a:r>
            <a:r>
              <a:rPr lang="en-US" altLang="ko-KR" dirty="0"/>
              <a:t>!</a:t>
            </a:r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493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err="1"/>
              <a:t>결과물임</a:t>
            </a:r>
            <a:r>
              <a:rPr lang="en-US" altLang="ko-KR" dirty="0"/>
              <a:t>!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35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313338"/>
                </a:solidFill>
                <a:effectLst/>
              </a:rPr>
              <a:t>Ejs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임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!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dirty="0"/>
              <a:t>네 이제 실제 코드 확인하면서 실습 해볼게요</a:t>
            </a:r>
            <a:r>
              <a:rPr lang="en-US" altLang="ko-KR" dirty="0"/>
              <a:t>~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답안은 </a:t>
            </a:r>
            <a:r>
              <a:rPr lang="ko-KR" altLang="en-US" dirty="0" err="1"/>
              <a:t>조금있다</a:t>
            </a:r>
            <a:r>
              <a:rPr lang="ko-KR" altLang="en-US" dirty="0"/>
              <a:t> </a:t>
            </a:r>
            <a:r>
              <a:rPr lang="ko-KR" altLang="en-US" dirty="0" err="1"/>
              <a:t>제공할거고</a:t>
            </a:r>
            <a:r>
              <a:rPr lang="ko-KR" altLang="en-US" dirty="0"/>
              <a:t> 일단 예시 코드 제공</a:t>
            </a:r>
            <a:r>
              <a:rPr lang="en-US" altLang="ko-KR" dirty="0"/>
              <a:t>,</a:t>
            </a:r>
            <a:r>
              <a:rPr lang="ko-KR" altLang="en-US" dirty="0"/>
              <a:t> 다운받고</a:t>
            </a:r>
            <a:r>
              <a:rPr lang="en-US" altLang="ko-KR" dirty="0"/>
              <a:t> vs</a:t>
            </a:r>
            <a:r>
              <a:rPr lang="ko-KR" altLang="en-US" dirty="0"/>
              <a:t>코드로 띄우기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 err="1"/>
              <a:t>Npm</a:t>
            </a:r>
            <a:r>
              <a:rPr lang="en-US" altLang="ko-KR" dirty="0"/>
              <a:t> I </a:t>
            </a:r>
            <a:r>
              <a:rPr lang="ko-KR" altLang="en-US" dirty="0"/>
              <a:t>혹은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r>
              <a:rPr lang="ko-KR" altLang="en-US" dirty="0"/>
              <a:t> 꼭 </a:t>
            </a:r>
            <a:r>
              <a:rPr lang="ko-KR" altLang="en-US" dirty="0" err="1"/>
              <a:t>해줘야함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패키지 설치를 위하여</a:t>
            </a:r>
            <a:r>
              <a:rPr lang="en-US" altLang="ko-KR" dirty="0"/>
              <a:t>)</a:t>
            </a:r>
          </a:p>
          <a:p>
            <a:pPr algn="l"/>
            <a:endParaRPr lang="en-US" altLang="ko-KR" dirty="0"/>
          </a:p>
          <a:p>
            <a:pPr marL="228600" indent="-228600" algn="l">
              <a:buAutoNum type="arabicPeriod"/>
            </a:pPr>
            <a:r>
              <a:rPr lang="en-US" altLang="ko-KR" dirty="0"/>
              <a:t>(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)</a:t>
            </a:r>
          </a:p>
          <a:p>
            <a:pPr marL="228600" indent="-228600" algn="l">
              <a:buAutoNum type="arabicPeriod"/>
            </a:pPr>
            <a:r>
              <a:rPr lang="ko-KR" altLang="en-US" dirty="0"/>
              <a:t>빈 곳 채워보자 </a:t>
            </a:r>
            <a:r>
              <a:rPr lang="en-US" altLang="ko-KR" dirty="0"/>
              <a:t>(</a:t>
            </a:r>
            <a:r>
              <a:rPr lang="en-US" altLang="ko-KR" dirty="0" err="1"/>
              <a:t>nx,ny</a:t>
            </a:r>
            <a:r>
              <a:rPr lang="ko-KR" altLang="en-US" dirty="0"/>
              <a:t>는 위치임 </a:t>
            </a:r>
            <a:r>
              <a:rPr lang="en-US" altLang="ko-KR" dirty="0"/>
              <a:t>60,127</a:t>
            </a:r>
            <a:r>
              <a:rPr lang="ko-KR" altLang="en-US" dirty="0"/>
              <a:t>로 지정하기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34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46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어제 수업에서 매우 간단하게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만들어봤죠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Postman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웹으로도 서버를 돌려봤습니다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어제 막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문이 엄청 많았어요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코드가 복잡하고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확장성이 굉장히 떨어지는 코드였습니다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그래서 우리는 앞으로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웹 서버 프레임워크를 사용할 예정이에요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제작 시 불편함을 해소하고 편의 기능을 추가한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프레임워크입니다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대표적으로 많이 사용하는 것이 익스프레스 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익스프레스는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모듈의 요청과 응답 객체에 추가 기능들을 알아서 부여하고있어요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메서드들 뿐만 아니라 편리한 메서드들이 추가 되어 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코드를 분리하기 쉽게 만들어 관리하기도 용이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어제 실습 하셨을 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 사용하셔서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메서드랑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주소 직접 입력해서 호출하셨죠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빈것도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부르고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user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호출헀죠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그렇게 복잡한 방식 사용하지 않아도 됨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더 이상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문으로 요청 메서드와 주소를 구별할 필요가 없습니다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익스프레스 외에도 몇 가지 웹 서버 프레임워크가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그러나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패키지의 다운로드 수를 비교할 수 있는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npmtrends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사이트가 있어요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노드가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이런게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굉장히 잘 되어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여기를 살펴보면 다른 두 프레임워크에 비해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사용량이 압도적입니다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다운로드 수가 많다고 다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좋은건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아니지만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많은 사람이 사용할수록 버그도 적고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추가나 유지보수가 활발하다는 뚜렷한 장점을 가지고  있어요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노드에서 정말 유용한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이라는게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있습니다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Node package modules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에요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✅ 노드의 패키지 매니저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✅다른 사람들이 만든 소스 코드들을 모아둔 저장소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✅노드의 모듈 패키지 관리 도구로써 확장 모듈의 관리에 도움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✅세계 최대의 패키지 저장소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13338"/>
                </a:solidFill>
                <a:effectLst/>
              </a:rPr>
              <a:t>이를 통해 웹에서 필요로 하는 특정 기능들을 일일이 개발하지 않아도 이미 누군가가 만들어 올려놓은 모듈을 다운받기만 하면 됩니다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즉 이미 사람들이 만들어둔 기능을 다시 구현할 필요가 없어진 것입니다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br>
              <a:rPr lang="en-US" altLang="ko-KR" b="0" i="0" dirty="0">
                <a:solidFill>
                  <a:srgbClr val="313338"/>
                </a:solidFill>
                <a:effectLst/>
              </a:rPr>
            </a:b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저희같은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개발자 입장에서는 굉장히 좋죠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</a:t>
            </a:r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</a:rPr>
              <a:t>개발을 쉽게 할 수 있어서 노드가 빠르게 인기를 끄는 것에 도움을 주었습니다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</a:rPr>
              <a:t>Node.js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를 설치만 해도 자동으로 </a:t>
            </a:r>
            <a:r>
              <a:rPr lang="en-US" altLang="ko-KR" b="0" i="0" dirty="0" err="1">
                <a:solidFill>
                  <a:srgbClr val="313338"/>
                </a:solidFill>
                <a:effectLst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이 설치됩니다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  <a:r>
              <a:rPr lang="ko-KR" altLang="en-US" b="0" i="0" dirty="0">
                <a:solidFill>
                  <a:srgbClr val="313338"/>
                </a:solidFill>
                <a:effectLst/>
              </a:rPr>
              <a:t> 여러분도 다 설치가 다 </a:t>
            </a:r>
            <a:r>
              <a:rPr lang="ko-KR" altLang="en-US" b="0" i="0" dirty="0" err="1">
                <a:solidFill>
                  <a:srgbClr val="313338"/>
                </a:solidFill>
                <a:effectLst/>
              </a:rPr>
              <a:t>되어있을거에요</a:t>
            </a:r>
            <a:r>
              <a:rPr lang="en-US" altLang="ko-KR" b="0" i="0" dirty="0">
                <a:solidFill>
                  <a:srgbClr val="313338"/>
                </a:solidFill>
                <a:effectLst/>
              </a:rPr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08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사이트에 들어가면 </a:t>
            </a:r>
            <a:r>
              <a:rPr kumimoji="1" lang="en-US" altLang="ko-KR" dirty="0" err="1"/>
              <a:t>npm</a:t>
            </a:r>
            <a:r>
              <a:rPr kumimoji="1" lang="ko-KR" altLang="en-US" dirty="0"/>
              <a:t> 명령어를 확인할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나중에 들어가보세요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package.json</a:t>
            </a:r>
            <a:r>
              <a:rPr kumimoji="1" lang="ko-KR" altLang="en-US" dirty="0"/>
              <a:t> 파일을 생성해주는 </a:t>
            </a:r>
            <a:r>
              <a:rPr kumimoji="1" lang="ko-KR" altLang="en-US" dirty="0" err="1"/>
              <a:t>명령어에요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Package.json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 </a:t>
            </a:r>
            <a:r>
              <a:rPr kumimoji="1" lang="ko-KR" altLang="en-US" dirty="0"/>
              <a:t>현재 여러분의 프로젝트가 의존하고 있는 패키지의 리스트들 그리고 프로젝트의 버전을 </a:t>
            </a:r>
            <a:r>
              <a:rPr kumimoji="1" lang="ko-KR" altLang="en-US" dirty="0" err="1"/>
              <a:t>명시해두는</a:t>
            </a:r>
            <a:r>
              <a:rPr kumimoji="1" lang="ko-KR" altLang="en-US" dirty="0"/>
              <a:t> 파일입니다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조금 있다가 같이 볼게요</a:t>
            </a:r>
            <a:endParaRPr kumimoji="1" lang="en-US" altLang="ko-KR" dirty="0"/>
          </a:p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install: json</a:t>
            </a:r>
            <a:r>
              <a:rPr kumimoji="1" lang="ko-KR" altLang="en-US" dirty="0"/>
              <a:t>에 명시된 패키지를 설치해주는 겁니다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install </a:t>
            </a:r>
            <a:r>
              <a:rPr kumimoji="1" lang="ko-KR" altLang="en-US" dirty="0"/>
              <a:t>모듈명이라고 되어있는데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빈 값으로 보내면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에 있는 값들이 다 설치됩니다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그 외 설명</a:t>
            </a:r>
            <a:r>
              <a:rPr kumimoji="1" lang="en-US" altLang="ko-KR" dirty="0"/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281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저희가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프레임워크를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사용할거라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했잖아요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~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그래서 설치를 할건데 이도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사용해주면 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npm으로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설치해야 하는데,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단순히 Express만 설치한다면 애플리케이션 디렉터리, 구조를 모두 수동으로 세팅해 줘야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합니다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지만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고맙게도 패키지 중에 그러한 작업을 대신해주는 패키지가 있으니 우리는 그것을 이용하도록 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217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원하는 </a:t>
            </a:r>
            <a:r>
              <a:rPr kumimoji="1" lang="ko-KR" altLang="en-US" dirty="0" err="1"/>
              <a:t>디텍토리에</a:t>
            </a:r>
            <a:r>
              <a:rPr kumimoji="1" lang="ko-KR" altLang="en-US" dirty="0"/>
              <a:t> 설치한 </a:t>
            </a:r>
            <a:r>
              <a:rPr kumimoji="1" lang="en-US" altLang="ko-KR" dirty="0"/>
              <a:t>express-generator </a:t>
            </a:r>
            <a:r>
              <a:rPr kumimoji="1" lang="ko-KR" altLang="en-US" dirty="0"/>
              <a:t>이용해서 프로젝트 만들어보자</a:t>
            </a:r>
            <a:endParaRPr kumimoji="1" lang="en-US" altLang="ko-KR" dirty="0"/>
          </a:p>
          <a:p>
            <a:r>
              <a:rPr kumimoji="1" lang="ko-KR" altLang="en-US" dirty="0"/>
              <a:t>원하는 경로 터미널로 들어가서 명령어 치기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먼저 한번 보여드리고 다시 </a:t>
            </a:r>
            <a:r>
              <a:rPr kumimoji="1" lang="en-US" altLang="ko-KR" dirty="0"/>
              <a:t>ppt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켜두기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first_test</a:t>
            </a:r>
            <a:r>
              <a:rPr kumimoji="1" lang="ko-KR" altLang="en-US" dirty="0"/>
              <a:t>라는 파일을 만드는 것인데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 프레임워크에 맞게 여러 파일들이 생성이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후에 </a:t>
            </a:r>
            <a:r>
              <a:rPr kumimoji="1" lang="en-US" altLang="ko-KR" dirty="0" err="1"/>
              <a:t>first_test</a:t>
            </a:r>
            <a:r>
              <a:rPr kumimoji="1" lang="ko-KR" altLang="en-US" dirty="0"/>
              <a:t>함수로 경로를 이동해주세요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</a:t>
            </a:r>
            <a:r>
              <a:rPr kumimoji="1" lang="en-US" altLang="ko-KR" dirty="0" err="1"/>
              <a:t>Npm</a:t>
            </a:r>
            <a:r>
              <a:rPr kumimoji="1" lang="ko-KR" altLang="en-US" dirty="0"/>
              <a:t> </a:t>
            </a:r>
            <a:r>
              <a:rPr kumimoji="1" lang="en-US" altLang="ko-KR" dirty="0"/>
              <a:t>install </a:t>
            </a:r>
            <a:r>
              <a:rPr kumimoji="1" lang="ko-KR" altLang="en-US" dirty="0"/>
              <a:t>명령어를 쳐주세요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이건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에서 필요한 라이브러리</a:t>
            </a:r>
            <a:r>
              <a:rPr kumimoji="1" lang="en-US" altLang="ko-KR" dirty="0"/>
              <a:t>?</a:t>
            </a:r>
            <a:r>
              <a:rPr kumimoji="1" lang="ko-KR" altLang="en-US" dirty="0"/>
              <a:t> 모듈들이 모두 설치됩니다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“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 </a:t>
            </a:r>
            <a:r>
              <a:rPr lang="en" altLang="ko-KR" b="1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critical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severity vulnerability”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오류가 나면 </a:t>
            </a:r>
            <a:r>
              <a:rPr kumimoji="1" lang="ko-KR" alt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하라는대로</a:t>
            </a:r>
            <a:r>
              <a:rPr kumimoji="1"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명령어 </a:t>
            </a:r>
            <a:r>
              <a:rPr kumimoji="1" lang="ko-KR" alt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치면됨</a:t>
            </a:r>
            <a:r>
              <a:rPr kumimoji="1"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다 하면 기본적으로 폴더 구성이 </a:t>
            </a:r>
            <a:r>
              <a:rPr kumimoji="1" lang="ko-KR" altLang="en-US" dirty="0" err="1"/>
              <a:t>이렇게됩니다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Vs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</a:t>
            </a:r>
            <a:r>
              <a:rPr kumimoji="1" lang="ko-KR" altLang="en-US" dirty="0"/>
              <a:t>로 들어가보자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85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2022. 10. 5.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2022. 10. 5.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6546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35840-79C5-4EA5-A40C-10D775BBE0E7}"/>
              </a:ext>
            </a:extLst>
          </p:cNvPr>
          <p:cNvSpPr txBox="1"/>
          <p:nvPr/>
        </p:nvSpPr>
        <p:spPr>
          <a:xfrm>
            <a:off x="524605" y="2734602"/>
            <a:ext cx="7146545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프로젝트 정보와 사용 중인 패키지에 대한 정보를 담은 파일</a:t>
            </a:r>
            <a:endParaRPr lang="en-US" altLang="ko-KR" sz="2000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E18CB-72A6-4C32-97B8-E231C46598A8}"/>
              </a:ext>
            </a:extLst>
          </p:cNvPr>
          <p:cNvSpPr txBox="1"/>
          <p:nvPr/>
        </p:nvSpPr>
        <p:spPr>
          <a:xfrm>
            <a:off x="0" y="3613771"/>
            <a:ext cx="777547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사용할 패키지는 저마다 고유한 버전이 있으므로 기록 필요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같은 패키지라도 버전별로 기능이 다를 수 있음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0A78B2-DA26-4365-8024-BAECB3BF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02" y="2183381"/>
            <a:ext cx="3049492" cy="34457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FA29E5-CC3E-4696-931A-886B546FF197}"/>
              </a:ext>
            </a:extLst>
          </p:cNvPr>
          <p:cNvSpPr/>
          <p:nvPr/>
        </p:nvSpPr>
        <p:spPr>
          <a:xfrm>
            <a:off x="7836840" y="5200892"/>
            <a:ext cx="1957675" cy="4282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03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6546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9511E9-33F8-4DCA-A600-E86D5F7F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82" y="4288294"/>
            <a:ext cx="2600688" cy="2977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F0A62-2015-4984-A44E-FFA22C755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882" y="2410615"/>
            <a:ext cx="2600688" cy="2977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779B98-2756-4DD8-B8C2-45B04BA06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442" y="1164409"/>
            <a:ext cx="5490515" cy="52804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7FBD6D-FE3B-4634-8FA7-AF8CC80D79DA}"/>
              </a:ext>
            </a:extLst>
          </p:cNvPr>
          <p:cNvSpPr txBox="1"/>
          <p:nvPr/>
        </p:nvSpPr>
        <p:spPr>
          <a:xfrm>
            <a:off x="1093999" y="1330632"/>
            <a:ext cx="347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콘솔창에 아래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 입력 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265C-0DCF-4AEE-B515-EEFA41E3DBE2}"/>
              </a:ext>
            </a:extLst>
          </p:cNvPr>
          <p:cNvSpPr txBox="1"/>
          <p:nvPr/>
        </p:nvSpPr>
        <p:spPr>
          <a:xfrm>
            <a:off x="549001" y="4740506"/>
            <a:ext cx="4300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개발 시 자바스크립트 파일들을 수정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할때마다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종료 후 다시 실행해줘야 함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Nodemon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파일들을 모니터링하고 있다가 수정될 경우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자동으로 서버를 재실행시켜주는 모듈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89406-11CE-41C4-A5EB-14C885426083}"/>
              </a:ext>
            </a:extLst>
          </p:cNvPr>
          <p:cNvSpPr txBox="1"/>
          <p:nvPr/>
        </p:nvSpPr>
        <p:spPr>
          <a:xfrm>
            <a:off x="579271" y="2794299"/>
            <a:ext cx="4503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request data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로부터 파라미터를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추출할 수 있는 모듈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req.body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코드로 파라미터를 추출하는데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body-parser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사용하기 전에는 디폴트 값으로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Undefined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설정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1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8681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sz="3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48164-3936-4226-BC2E-24D5BADDC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674" y="1899311"/>
            <a:ext cx="6786319" cy="333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E45F90-7839-42E8-8333-3C0A14847FDD}"/>
              </a:ext>
            </a:extLst>
          </p:cNvPr>
          <p:cNvSpPr txBox="1"/>
          <p:nvPr/>
        </p:nvSpPr>
        <p:spPr>
          <a:xfrm>
            <a:off x="2636554" y="5422307"/>
            <a:ext cx="4300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Major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하위 버전과 호환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Minor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하위 버전과 호환되는 수정 사항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버그 해결 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37526-8A6F-49E9-8046-1CD50EE8F470}"/>
              </a:ext>
            </a:extLst>
          </p:cNvPr>
          <p:cNvSpPr txBox="1"/>
          <p:nvPr/>
        </p:nvSpPr>
        <p:spPr>
          <a:xfrm>
            <a:off x="3453943" y="1399495"/>
            <a:ext cx="528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패키지 버전은 </a:t>
            </a:r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유의적 </a:t>
            </a:r>
            <a:r>
              <a:rPr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05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8681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sz="3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45F90-7839-42E8-8333-3C0A14847FDD}"/>
              </a:ext>
            </a:extLst>
          </p:cNvPr>
          <p:cNvSpPr txBox="1"/>
          <p:nvPr/>
        </p:nvSpPr>
        <p:spPr>
          <a:xfrm>
            <a:off x="1849819" y="2152993"/>
            <a:ext cx="81782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^1.1.1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 업데이트 시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minor </a:t>
            </a:r>
            <a:r>
              <a:rPr lang="ko-KR" altLang="en-US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버전까지만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업데이트 됨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(2.0.0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부터 안 됨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@latest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최신을 의미</a:t>
            </a: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@next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가장 최신 </a:t>
            </a:r>
            <a:r>
              <a:rPr lang="ko-KR" altLang="en-US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배포판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가능 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불안정함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알파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베타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/RC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버전도 존재 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(1.1.1-alpha.0 , 2.0.0-beta.1 , 2.0.0 – rc.0)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319860-B100-416B-8EB9-2ADD4C52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12" y="5163973"/>
            <a:ext cx="3670276" cy="314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C5812-5D19-45C4-9B99-E13A9DC33028}"/>
              </a:ext>
            </a:extLst>
          </p:cNvPr>
          <p:cNvSpPr txBox="1"/>
          <p:nvPr/>
        </p:nvSpPr>
        <p:spPr>
          <a:xfrm>
            <a:off x="1823043" y="4645643"/>
            <a:ext cx="854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버전 모듈이 필요한 경우 아래와 같이 </a:t>
            </a:r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모듈이름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40048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6546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34895-3FED-49AE-ACBD-9A09E7B66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10" y="1617784"/>
            <a:ext cx="4953691" cy="44678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2CAC1-6105-4669-91CA-FB2D074AD17D}"/>
              </a:ext>
            </a:extLst>
          </p:cNvPr>
          <p:cNvSpPr/>
          <p:nvPr/>
        </p:nvSpPr>
        <p:spPr>
          <a:xfrm>
            <a:off x="6285815" y="3000532"/>
            <a:ext cx="2453149" cy="564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5CAD5-FAA7-4134-AB58-3D20B618DB3F}"/>
              </a:ext>
            </a:extLst>
          </p:cNvPr>
          <p:cNvSpPr txBox="1"/>
          <p:nvPr/>
        </p:nvSpPr>
        <p:spPr>
          <a:xfrm>
            <a:off x="628275" y="2679508"/>
            <a:ext cx="48188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개발을 진행할 때 반복명령은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안의 스크립트로 관리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등록한 스크립트는 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run &lt;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 이름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실행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 이름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&lt;start&gt;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 경우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run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생략 가능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start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실행 가능</a:t>
            </a:r>
          </a:p>
        </p:txBody>
      </p:sp>
    </p:spTree>
    <p:extLst>
      <p:ext uri="{BB962C8B-B14F-4D97-AF65-F5344CB8AC3E}">
        <p14:creationId xmlns:p14="http://schemas.microsoft.com/office/powerpoint/2010/main" val="15673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264CED-7746-492A-9F02-38C0F76FD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03" y="2065933"/>
            <a:ext cx="5297793" cy="10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B4D662E2-566D-4483-8F79-A0587E0A5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136" y="3429000"/>
            <a:ext cx="40227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브라우저에서 localhost:3000으로 접속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스퀘어OTF" panose="020B0600000101010101" pitchFamily="34" charset="-127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232BE8D7-10BF-496D-B8DA-DA336F004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371" y="3892687"/>
            <a:ext cx="3856235" cy="221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1F8EC7-24B9-47A7-866A-4225D072C2EA}"/>
              </a:ext>
            </a:extLst>
          </p:cNvPr>
          <p:cNvSpPr txBox="1"/>
          <p:nvPr/>
        </p:nvSpPr>
        <p:spPr>
          <a:xfrm>
            <a:off x="3447103" y="1268467"/>
            <a:ext cx="5297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</a:t>
            </a:r>
            <a:r>
              <a:rPr kumimoji="0" lang="en-US" altLang="ko-KR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pm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start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 아래와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같이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출력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된다면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세팅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완료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프레임워크는 기본적으로 3000번 포트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07811-DD5D-4F2B-BAFE-0D825FA9AE2F}"/>
              </a:ext>
            </a:extLst>
          </p:cNvPr>
          <p:cNvSpPr txBox="1"/>
          <p:nvPr/>
        </p:nvSpPr>
        <p:spPr>
          <a:xfrm>
            <a:off x="465034" y="25561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실행</a:t>
            </a:r>
          </a:p>
        </p:txBody>
      </p:sp>
    </p:spTree>
    <p:extLst>
      <p:ext uri="{BB962C8B-B14F-4D97-AF65-F5344CB8AC3E}">
        <p14:creationId xmlns:p14="http://schemas.microsoft.com/office/powerpoint/2010/main" val="106044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52883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90BEF62-AB28-4612-8574-E6D96F02E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35299"/>
              </p:ext>
            </p:extLst>
          </p:nvPr>
        </p:nvGraphicFramePr>
        <p:xfrm>
          <a:off x="4719215" y="1771319"/>
          <a:ext cx="5872344" cy="426871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2811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  <a:gridCol w="4044226">
                  <a:extLst>
                    <a:ext uri="{9D8B030D-6E8A-4147-A177-3AD203B41FA5}">
                      <a16:colId xmlns:a16="http://schemas.microsoft.com/office/drawing/2014/main" val="4284310743"/>
                    </a:ext>
                  </a:extLst>
                </a:gridCol>
              </a:tblGrid>
              <a:tr h="367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디렉토리</a:t>
                      </a:r>
                      <a:r>
                        <a:rPr lang="en-US" altLang="ko-KR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67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bin/www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http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서버 설정 및 생성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서버 구동 시 가장 먼저 로드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67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node_modules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다운받은 패키지의 의존 패키지들이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5559291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app.js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엔진 및 라우팅 기능을 하는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express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객체를 세팅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환경 설정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routes/*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요청 수신 및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렌더링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(spring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프레임워크에서의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controller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역할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62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public/*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주로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에서 사용될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css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img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js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views/*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라우팅을 통해 브라우저에서 보여줄 화면 단 파일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여기에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ejs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파일이 위치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  <a:tr h="724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package.json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Nodejs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의 의존성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앱 이름 등 기본 정보 명세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npm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install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명령어 수행 시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 파일을 기준으로 의존성 설치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8480413"/>
                  </a:ext>
                </a:extLst>
              </a:tr>
              <a:tr h="367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package-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lock.json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다운받은 패키지의 의존 패키지들의 버전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168428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CDC89A3-B71F-42DC-9258-BC5F4B029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41" y="1771319"/>
            <a:ext cx="2617723" cy="40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D54B82-71C2-4263-A602-F9B72F75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50" y="1330244"/>
            <a:ext cx="3927820" cy="484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BBD17-7EC1-42C2-925B-03AEE10CE0A7}"/>
              </a:ext>
            </a:extLst>
          </p:cNvPr>
          <p:cNvSpPr txBox="1"/>
          <p:nvPr/>
        </p:nvSpPr>
        <p:spPr>
          <a:xfrm>
            <a:off x="465034" y="255616"/>
            <a:ext cx="252883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29084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C5F91-2058-44DD-B32E-4E635FC2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724" y="2501124"/>
            <a:ext cx="6322270" cy="1630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9B1E-821C-4282-988D-12D0572FC984}"/>
              </a:ext>
            </a:extLst>
          </p:cNvPr>
          <p:cNvSpPr txBox="1"/>
          <p:nvPr/>
        </p:nvSpPr>
        <p:spPr>
          <a:xfrm>
            <a:off x="4070806" y="5317063"/>
            <a:ext cx="4492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빠르고 간편한 웹 프레임워크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틀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344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0819CE-A717-4884-9714-E6847A20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78" y="1900111"/>
            <a:ext cx="1818388" cy="7478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2D4637-08C5-47C6-A1BF-548152BCC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43" y="1841647"/>
            <a:ext cx="1976572" cy="864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008F-9122-465C-951E-D34E2EBC09FE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CD96E2-4BCC-441F-BE85-5E39DF363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1" y="3006461"/>
            <a:ext cx="5298895" cy="2698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2D00FA-84F8-49AB-AF11-820C9C84C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320" y="3006461"/>
            <a:ext cx="5461619" cy="26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1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9755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1676E-80B3-48EA-B643-2AF46C2EECBF}"/>
              </a:ext>
            </a:extLst>
          </p:cNvPr>
          <p:cNvSpPr txBox="1"/>
          <p:nvPr/>
        </p:nvSpPr>
        <p:spPr>
          <a:xfrm>
            <a:off x="1748770" y="2054943"/>
            <a:ext cx="3387237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프레임워크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구축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기상청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화면</a:t>
            </a:r>
          </a:p>
        </p:txBody>
      </p:sp>
    </p:spTree>
    <p:extLst>
      <p:ext uri="{BB962C8B-B14F-4D97-AF65-F5344CB8AC3E}">
        <p14:creationId xmlns:p14="http://schemas.microsoft.com/office/powerpoint/2010/main" val="305706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2D4637-08C5-47C6-A1BF-548152BCC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178" y="2454936"/>
            <a:ext cx="2382575" cy="1164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008F-9122-465C-951E-D34E2EBC09FE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pic>
        <p:nvPicPr>
          <p:cNvPr id="1026" name="Picture 2" descr="HTML - Image">
            <a:extLst>
              <a:ext uri="{FF2B5EF4-FFF2-40B4-BE49-F238E27FC236}">
                <a16:creationId xmlns:a16="http://schemas.microsoft.com/office/drawing/2014/main" id="{FC60BE0E-958F-4843-8765-E49D6DA5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54" y="2454936"/>
            <a:ext cx="2086551" cy="11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A2921-054B-4B02-AA08-30A26AB17D91}"/>
              </a:ext>
            </a:extLst>
          </p:cNvPr>
          <p:cNvSpPr txBox="1"/>
          <p:nvPr/>
        </p:nvSpPr>
        <p:spPr>
          <a:xfrm>
            <a:off x="4304752" y="1482078"/>
            <a:ext cx="377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변수는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&lt;%= %&gt;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감쌈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4BBD64-B9DE-4898-9F80-0949F63A1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436" y="3938589"/>
            <a:ext cx="4486901" cy="15032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400C0F-540D-B544-8E7C-E02B1AA89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63" y="3938589"/>
            <a:ext cx="5398884" cy="10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7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2D4637-08C5-47C6-A1BF-548152BCC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55" y="2165104"/>
            <a:ext cx="2382575" cy="1164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008F-9122-465C-951E-D34E2EBC09FE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pic>
        <p:nvPicPr>
          <p:cNvPr id="1026" name="Picture 2" descr="HTML - Image">
            <a:extLst>
              <a:ext uri="{FF2B5EF4-FFF2-40B4-BE49-F238E27FC236}">
                <a16:creationId xmlns:a16="http://schemas.microsoft.com/office/drawing/2014/main" id="{FC60BE0E-958F-4843-8765-E49D6DA5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70" y="2079584"/>
            <a:ext cx="2086551" cy="11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A2921-054B-4B02-AA08-30A26AB17D91}"/>
              </a:ext>
            </a:extLst>
          </p:cNvPr>
          <p:cNvSpPr txBox="1"/>
          <p:nvPr/>
        </p:nvSpPr>
        <p:spPr>
          <a:xfrm>
            <a:off x="3360220" y="1347918"/>
            <a:ext cx="5471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자바스크립트 코드는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&lt;% %&gt;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안에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2A295-FF3F-4208-9283-A224473D8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040" y="3567447"/>
            <a:ext cx="3284609" cy="2396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09E53B-82D0-4C73-BF0F-8419CC97D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901" y="3990769"/>
            <a:ext cx="5963482" cy="174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5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A7F81-A826-A842-9CFA-EC7FABCAA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19" y="2100193"/>
            <a:ext cx="8690985" cy="4259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9310E-ED4B-B847-B91A-F9AEE5FD4340}"/>
              </a:ext>
            </a:extLst>
          </p:cNvPr>
          <p:cNvSpPr txBox="1"/>
          <p:nvPr/>
        </p:nvSpPr>
        <p:spPr>
          <a:xfrm>
            <a:off x="4207370" y="1120611"/>
            <a:ext cx="37772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공공 데이터 포털에 접속 후 로그인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://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www.data.go.kr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index.do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68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69CF92-2167-F34D-A49C-C770B9AD1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6" y="1671851"/>
            <a:ext cx="5643558" cy="3780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E4B262-D64D-A84E-8BB8-6B5294EFD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1851"/>
            <a:ext cx="5824451" cy="3875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D6236C-3093-4FE2-AEB9-554AF995A6FF}"/>
              </a:ext>
            </a:extLst>
          </p:cNvPr>
          <p:cNvSpPr/>
          <p:nvPr/>
        </p:nvSpPr>
        <p:spPr>
          <a:xfrm>
            <a:off x="6264322" y="2197288"/>
            <a:ext cx="3473355" cy="655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66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AA202-9E67-3E48-B57C-675772C2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630" y="1323482"/>
            <a:ext cx="8842739" cy="483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B4030-92EB-3745-A689-99F62DF42BB7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4E6E93-7113-45B2-92C1-4F340B8405E2}"/>
              </a:ext>
            </a:extLst>
          </p:cNvPr>
          <p:cNvSpPr/>
          <p:nvPr/>
        </p:nvSpPr>
        <p:spPr>
          <a:xfrm>
            <a:off x="9384944" y="1978923"/>
            <a:ext cx="782638" cy="341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998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10FA4-EA02-DE46-986A-317A7EE9A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01"/>
          <a:stretch/>
        </p:blipFill>
        <p:spPr>
          <a:xfrm>
            <a:off x="311259" y="1455516"/>
            <a:ext cx="5904110" cy="4373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4FC2F0-64BD-F24A-95E6-B16116B76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110" y="1730888"/>
            <a:ext cx="5938283" cy="4250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770253-A696-F748-A606-DCE24FBE5F8F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73130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1E3E8-67AD-DE49-9F31-53E3957CD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887" y="1937982"/>
            <a:ext cx="5552364" cy="402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8B83C6-35FF-2447-A93F-C6394049A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83" y="1801504"/>
            <a:ext cx="5944884" cy="41238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CF192B-4B40-4C49-9A68-3D86ADDE3ADF}"/>
              </a:ext>
            </a:extLst>
          </p:cNvPr>
          <p:cNvSpPr/>
          <p:nvPr/>
        </p:nvSpPr>
        <p:spPr>
          <a:xfrm>
            <a:off x="1658752" y="4670079"/>
            <a:ext cx="3923182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9829E2-F806-D240-9095-77A68C630B21}"/>
              </a:ext>
            </a:extLst>
          </p:cNvPr>
          <p:cNvSpPr/>
          <p:nvPr/>
        </p:nvSpPr>
        <p:spPr>
          <a:xfrm>
            <a:off x="1658752" y="5327382"/>
            <a:ext cx="3513749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22342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99CC2D-6D5B-CA46-BA29-E7C33F31C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1440" b="85562"/>
          <a:stretch/>
        </p:blipFill>
        <p:spPr>
          <a:xfrm>
            <a:off x="834529" y="2288559"/>
            <a:ext cx="10522942" cy="2549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410B2D-12E3-9D40-9E95-1A20A6C34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3050829"/>
            <a:ext cx="9461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5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E00B2-0D32-5F4F-8A23-B8FA9D49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2" y="1657353"/>
            <a:ext cx="5907790" cy="4303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E8F0FD-1FC6-DF42-A741-D791381DE80E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576E0-CEFC-C14E-97F5-22381F305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19" y="1657352"/>
            <a:ext cx="4935941" cy="43033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056C47-7609-4801-A6EB-56A08DE19419}"/>
              </a:ext>
            </a:extLst>
          </p:cNvPr>
          <p:cNvSpPr/>
          <p:nvPr/>
        </p:nvSpPr>
        <p:spPr>
          <a:xfrm>
            <a:off x="648526" y="5272422"/>
            <a:ext cx="2620371" cy="268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13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B5C60-7735-44B8-815B-4C975C24977E}"/>
              </a:ext>
            </a:extLst>
          </p:cNvPr>
          <p:cNvSpPr txBox="1"/>
          <p:nvPr/>
        </p:nvSpPr>
        <p:spPr>
          <a:xfrm>
            <a:off x="4181197" y="1959419"/>
            <a:ext cx="381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생성하고자 하는 경로에서 아래 명령어 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5F2104-D0BD-4E54-8C7B-08A650911593}"/>
              </a:ext>
            </a:extLst>
          </p:cNvPr>
          <p:cNvSpPr txBox="1"/>
          <p:nvPr/>
        </p:nvSpPr>
        <p:spPr>
          <a:xfrm>
            <a:off x="3117818" y="1319442"/>
            <a:ext cx="595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사용해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97E97E-26E8-4DA1-89ED-EDAD90DA5A58}"/>
              </a:ext>
            </a:extLst>
          </p:cNvPr>
          <p:cNvSpPr txBox="1"/>
          <p:nvPr/>
        </p:nvSpPr>
        <p:spPr>
          <a:xfrm>
            <a:off x="4788066" y="2860902"/>
            <a:ext cx="22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폴더 생성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A6F8CE-FC5E-43CE-B5BF-2C9E2FAD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63" y="2403154"/>
            <a:ext cx="4010585" cy="2857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15FB41C-441F-48B8-A644-82738B471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613" y="3260663"/>
            <a:ext cx="3095056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01593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프레임워크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48164-3936-4226-BC2E-24D5BADDC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252" y="2209377"/>
            <a:ext cx="8025573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45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4BAE9-D3B8-42D6-8B52-D59B2F3BAC3A}"/>
              </a:ext>
            </a:extLst>
          </p:cNvPr>
          <p:cNvSpPr txBox="1"/>
          <p:nvPr/>
        </p:nvSpPr>
        <p:spPr>
          <a:xfrm>
            <a:off x="743517" y="1603113"/>
            <a:ext cx="7602684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1) request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: </a:t>
            </a:r>
            <a:r>
              <a:rPr lang="en-US" altLang="ko-KR" sz="1600" b="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요청을 보내고 웹 페이지의 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문서를 그대로 가져오는 모듈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부품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-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 매개변수 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en-US" altLang="ko-KR" sz="1600" b="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endParaRPr lang="en-US" altLang="ko-KR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-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 매개변수 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콜백함수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9EDCD2-122D-4B94-9764-3FF3B98D6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7" y="3503315"/>
            <a:ext cx="10392192" cy="21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43789" y="6602384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827091-B3EB-4424-A05A-A92BC245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55" y="2597154"/>
            <a:ext cx="4934233" cy="2410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C4FE4-3363-4723-9D7E-90E4A90C7325}"/>
              </a:ext>
            </a:extLst>
          </p:cNvPr>
          <p:cNvSpPr txBox="1"/>
          <p:nvPr/>
        </p:nvSpPr>
        <p:spPr>
          <a:xfrm>
            <a:off x="1340424" y="2460701"/>
            <a:ext cx="4455399" cy="2683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moment  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시각 가져오는 모듈</a:t>
            </a:r>
            <a:endParaRPr lang="en-US" altLang="ko-KR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(‘YYYY-MM-DD’)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(‘YYYYMMDD’)</a:t>
            </a:r>
            <a:endParaRPr lang="ko-KR" altLang="en-US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dddd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’)</a:t>
            </a:r>
            <a:endParaRPr lang="ko-KR" altLang="en-US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HH:mm:ss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’)</a:t>
            </a:r>
            <a:endParaRPr lang="ko-KR" altLang="en-US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71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296FD2-48D2-4FC5-9DBC-C45D3B61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30" y="1451683"/>
            <a:ext cx="926911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3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57570-2F57-4164-899D-590245BF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98" y="1071606"/>
            <a:ext cx="7510203" cy="53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7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02105-7FA6-4ED4-91D6-0080128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1CC76-75E1-459F-9135-9C59380F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F77EB-54F8-46DF-B588-C524BD07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52" y="0"/>
            <a:ext cx="12265152" cy="6857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0864A-BD01-427E-B6D2-AF0815C36F5B}"/>
              </a:ext>
            </a:extLst>
          </p:cNvPr>
          <p:cNvSpPr txBox="1"/>
          <p:nvPr/>
        </p:nvSpPr>
        <p:spPr>
          <a:xfrm>
            <a:off x="88491" y="6532800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84B41-9E17-45B1-AB95-001FCC29D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50949" y="3489051"/>
            <a:ext cx="1312872" cy="669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26B0B-F1CC-4FA0-ABDB-ABCD80722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2" b="22533"/>
          <a:stretch/>
        </p:blipFill>
        <p:spPr>
          <a:xfrm>
            <a:off x="1884691" y="3743701"/>
            <a:ext cx="2488362" cy="550308"/>
          </a:xfrm>
          <a:prstGeom prst="rect">
            <a:avLst/>
          </a:prstGeom>
        </p:spPr>
      </p:pic>
      <p:pic>
        <p:nvPicPr>
          <p:cNvPr id="11" name="그림 3">
            <a:extLst>
              <a:ext uri="{FF2B5EF4-FFF2-40B4-BE49-F238E27FC236}">
                <a16:creationId xmlns:a16="http://schemas.microsoft.com/office/drawing/2014/main" id="{D243828E-0A6F-4F60-92F3-87519ABC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60" y="3709265"/>
            <a:ext cx="755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CBA9766D-D99A-4C2B-983F-6CBB244D029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856" t="14033" r="51138" b="58096"/>
          <a:stretch/>
        </p:blipFill>
        <p:spPr>
          <a:xfrm>
            <a:off x="5575283" y="3627185"/>
            <a:ext cx="1904467" cy="39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FD63A0-AC2B-406E-B214-CD546C4FBBC7}"/>
              </a:ext>
            </a:extLst>
          </p:cNvPr>
          <p:cNvSpPr txBox="1"/>
          <p:nvPr/>
        </p:nvSpPr>
        <p:spPr>
          <a:xfrm>
            <a:off x="1050949" y="2735943"/>
            <a:ext cx="7503116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감사합니다</a:t>
            </a:r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44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32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6455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C5F91-2058-44DD-B32E-4E635FC2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9527" y="1614420"/>
            <a:ext cx="5572946" cy="3335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9B1E-821C-4282-988D-12D0572FC984}"/>
              </a:ext>
            </a:extLst>
          </p:cNvPr>
          <p:cNvSpPr txBox="1"/>
          <p:nvPr/>
        </p:nvSpPr>
        <p:spPr>
          <a:xfrm>
            <a:off x="4070806" y="5317063"/>
            <a:ext cx="3913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빠르고 간편한 웹 프레임워크 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틀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761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6455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5BDAC7-75CA-425B-8B43-4F0380A1B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51" y="1331710"/>
            <a:ext cx="7782994" cy="45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4E094-2FB7-4BFE-8717-60FC566ED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75" y="1433434"/>
            <a:ext cx="3337849" cy="1409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135840-79C5-4EA5-A40C-10D775BBE0E7}"/>
              </a:ext>
            </a:extLst>
          </p:cNvPr>
          <p:cNvSpPr txBox="1"/>
          <p:nvPr/>
        </p:nvSpPr>
        <p:spPr>
          <a:xfrm>
            <a:off x="2021773" y="3771555"/>
            <a:ext cx="7891626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노드의 패키지 매니저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사람들이 만든 소스 코드들을 모아둔 저장소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노드의 모듈 패키지 관리 도구로써</a:t>
            </a:r>
            <a:r>
              <a:rPr lang="en-US" altLang="ko-KR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확장 모듈의 관리에 도움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세계 최대의 패키지 저장소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C94D5-AA99-401E-9650-C71805D87F95}"/>
              </a:ext>
            </a:extLst>
          </p:cNvPr>
          <p:cNvSpPr txBox="1"/>
          <p:nvPr/>
        </p:nvSpPr>
        <p:spPr>
          <a:xfrm>
            <a:off x="4573180" y="2938004"/>
            <a:ext cx="3045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Package Modules</a:t>
            </a:r>
          </a:p>
        </p:txBody>
      </p:sp>
    </p:spTree>
    <p:extLst>
      <p:ext uri="{BB962C8B-B14F-4D97-AF65-F5344CB8AC3E}">
        <p14:creationId xmlns:p14="http://schemas.microsoft.com/office/powerpoint/2010/main" val="268951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C4320-4BF9-4AE6-A5CB-BDF8E348A9ED}"/>
              </a:ext>
            </a:extLst>
          </p:cNvPr>
          <p:cNvSpPr txBox="1"/>
          <p:nvPr/>
        </p:nvSpPr>
        <p:spPr>
          <a:xfrm>
            <a:off x="3429001" y="2635955"/>
            <a:ext cx="5647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[</a:t>
            </a:r>
            <a:r>
              <a:rPr lang="ko-KR" altLang="en-US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[</a:t>
            </a:r>
            <a:r>
              <a:rPr lang="ko-KR" altLang="en-US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타겟 모듈 이름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[</a:t>
            </a:r>
            <a:r>
              <a:rPr lang="ko-KR" altLang="en-US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옵션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init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en-US" altLang="ko-KR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pacakge.json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 생성</a:t>
            </a: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install [</a:t>
            </a:r>
            <a:r>
              <a:rPr lang="ko-KR" altLang="en-US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모듈명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: 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</a:t>
            </a: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</a:t>
            </a: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pm</a:t>
            </a: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–v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설치여부와 함께 </a:t>
            </a: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버전 확인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install –g </a:t>
            </a: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en-US" altLang="ko-KR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 버전 업그레이드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start :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 시작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EA5DF-E31E-4762-A9F4-0E9E67F0AB7E}"/>
              </a:ext>
            </a:extLst>
          </p:cNvPr>
          <p:cNvSpPr txBox="1"/>
          <p:nvPr/>
        </p:nvSpPr>
        <p:spPr>
          <a:xfrm>
            <a:off x="3011691" y="1398651"/>
            <a:ext cx="5603001" cy="74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명령어 확인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https://docs.npmjs.com/cli/v8/commands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48613-6ED8-482B-9B8D-F5BCA70D6DBC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1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42ABCD1-4BB2-4685-8174-3F6B9485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095" y="1615827"/>
            <a:ext cx="34419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터미널 및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cmd에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다음과 같이 입력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DD5E67-FD02-46D0-A74E-F9817DDFB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095" y="5263220"/>
            <a:ext cx="6221105" cy="38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 끝에 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global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어디에서든지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사용할 수 있게 전역으로 설치한다는 의미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4B1EF-30C1-42D3-A0A8-C66621EF3C9B}"/>
              </a:ext>
            </a:extLst>
          </p:cNvPr>
          <p:cNvSpPr txBox="1"/>
          <p:nvPr/>
        </p:nvSpPr>
        <p:spPr>
          <a:xfrm>
            <a:off x="1094095" y="2464135"/>
            <a:ext cx="4021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#window 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express-generator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5F61D-8CEC-4DA5-AB30-C847F4DEDA75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4196F-31F5-D04A-BA34-00535BDAF9BD}"/>
              </a:ext>
            </a:extLst>
          </p:cNvPr>
          <p:cNvSpPr txBox="1"/>
          <p:nvPr/>
        </p:nvSpPr>
        <p:spPr>
          <a:xfrm>
            <a:off x="6274903" y="2464134"/>
            <a:ext cx="483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mac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–g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generator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64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 sz="1100"/>
              <a:t>9</a:t>
            </a:fld>
            <a:endParaRPr kumimoji="1" lang="ko-KR" altLang="en-US" sz="11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284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05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05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05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CCD039-F6F7-4FB0-A340-A5646C5A2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83" y="2145644"/>
            <a:ext cx="3020699" cy="15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Windows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Mac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first_test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first_test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6FF2A-5192-4A45-8FC9-5288C5002F99}"/>
              </a:ext>
            </a:extLst>
          </p:cNvPr>
          <p:cNvSpPr txBox="1"/>
          <p:nvPr/>
        </p:nvSpPr>
        <p:spPr>
          <a:xfrm>
            <a:off x="828483" y="1384639"/>
            <a:ext cx="773864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원하는 디렉토리에서 설치한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express-generator를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이용해서 프로젝트를 생성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FDCF29-A1A5-422C-8137-AB4E6B24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02" y="2183381"/>
            <a:ext cx="3049492" cy="3445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313894-C907-47DB-A64D-9186190A53E8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23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2936</Words>
  <Application>Microsoft Macintosh PowerPoint</Application>
  <PresentationFormat>와이드스크린</PresentationFormat>
  <Paragraphs>428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나눔스퀘어OTF</vt:lpstr>
      <vt:lpstr>Arial</vt:lpstr>
      <vt:lpstr>NanumSquareOTF Light</vt:lpstr>
      <vt:lpstr>NanumSquareOTF ExtraBold</vt:lpstr>
      <vt:lpstr>Arial</vt:lpstr>
      <vt:lpstr>NanumGothic</vt:lpstr>
      <vt:lpstr>Menlo</vt:lpstr>
      <vt:lpstr>Noto Sans KR</vt:lpstr>
      <vt:lpstr>-apple-system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김규리(***9***007)</cp:lastModifiedBy>
  <cp:revision>183</cp:revision>
  <dcterms:created xsi:type="dcterms:W3CDTF">2021-08-09T07:59:48Z</dcterms:created>
  <dcterms:modified xsi:type="dcterms:W3CDTF">2022-10-05T12:41:15Z</dcterms:modified>
</cp:coreProperties>
</file>